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40"/>
  </p:notesMasterIdLst>
  <p:sldIdLst>
    <p:sldId id="256" r:id="rId2"/>
    <p:sldId id="257" r:id="rId3"/>
    <p:sldId id="263" r:id="rId4"/>
    <p:sldId id="264" r:id="rId5"/>
    <p:sldId id="269" r:id="rId6"/>
    <p:sldId id="258" r:id="rId7"/>
    <p:sldId id="270" r:id="rId8"/>
    <p:sldId id="291" r:id="rId9"/>
    <p:sldId id="292" r:id="rId10"/>
    <p:sldId id="293" r:id="rId11"/>
    <p:sldId id="294" r:id="rId12"/>
    <p:sldId id="295" r:id="rId13"/>
    <p:sldId id="259" r:id="rId14"/>
    <p:sldId id="261" r:id="rId15"/>
    <p:sldId id="273" r:id="rId16"/>
    <p:sldId id="281" r:id="rId17"/>
    <p:sldId id="283" r:id="rId18"/>
    <p:sldId id="284" r:id="rId19"/>
    <p:sldId id="285" r:id="rId20"/>
    <p:sldId id="278" r:id="rId21"/>
    <p:sldId id="289" r:id="rId22"/>
    <p:sldId id="275" r:id="rId23"/>
    <p:sldId id="277" r:id="rId24"/>
    <p:sldId id="286" r:id="rId25"/>
    <p:sldId id="287" r:id="rId26"/>
    <p:sldId id="282" r:id="rId27"/>
    <p:sldId id="280" r:id="rId28"/>
    <p:sldId id="279" r:id="rId29"/>
    <p:sldId id="288" r:id="rId30"/>
    <p:sldId id="276" r:id="rId31"/>
    <p:sldId id="296" r:id="rId32"/>
    <p:sldId id="302" r:id="rId33"/>
    <p:sldId id="303" r:id="rId34"/>
    <p:sldId id="297" r:id="rId35"/>
    <p:sldId id="298" r:id="rId36"/>
    <p:sldId id="299" r:id="rId37"/>
    <p:sldId id="300" r:id="rId38"/>
    <p:sldId id="272" r:id="rId3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76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41" autoAdjust="0"/>
    <p:restoredTop sz="94660"/>
  </p:normalViewPr>
  <p:slideViewPr>
    <p:cSldViewPr>
      <p:cViewPr varScale="1">
        <p:scale>
          <a:sx n="56" d="100"/>
          <a:sy n="56" d="100"/>
        </p:scale>
        <p:origin x="708" y="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2018A-7C61-4248-8307-5FF4C35FAB4E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E2F19-EC33-4C94-8CB5-758DC9D95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7466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E2F19-EC33-4C94-8CB5-758DC9D95F5A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4013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981C52-B536-423E-8168-D8A8367C3716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109E94-1A5C-4123-9614-10F68E675794}" type="slidenum">
              <a:rPr lang="de-DE" smtClean="0"/>
              <a:t>‹Nr.›</a:t>
            </a:fld>
            <a:endParaRPr lang="de-DE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</p:spPr>
        <p:txBody>
          <a:bodyPr>
            <a:noAutofit/>
          </a:bodyPr>
          <a:lstStyle/>
          <a:p>
            <a:r>
              <a:rPr lang="de-DE" sz="6000" dirty="0"/>
              <a:t>Differenzierung Naturwissenschaften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403648" y="2924944"/>
            <a:ext cx="6400800" cy="1752600"/>
          </a:xfrm>
        </p:spPr>
        <p:txBody>
          <a:bodyPr>
            <a:normAutofit/>
          </a:bodyPr>
          <a:lstStyle/>
          <a:p>
            <a:r>
              <a:rPr lang="de-DE" sz="3600">
                <a:latin typeface="+mj-lt"/>
              </a:rPr>
              <a:t>Stufen 9 und 10</a:t>
            </a:r>
            <a:endParaRPr lang="de-DE" sz="3600" dirty="0">
              <a:latin typeface="+mj-lt"/>
            </a:endParaRPr>
          </a:p>
          <a:p>
            <a:r>
              <a:rPr lang="de-DE" sz="3600" dirty="0">
                <a:latin typeface="+mj-lt"/>
              </a:rPr>
              <a:t>3 Stunden pro Woche</a:t>
            </a:r>
            <a:r>
              <a:rPr lang="de-DE" sz="2800" dirty="0">
                <a:latin typeface="+mj-lt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412973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24744"/>
            <a:ext cx="7200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Wer ist angesprochen? Welchen Nutzen können Schüler*innen aus dem NW-Unterricht ziehen?</a:t>
            </a:r>
          </a:p>
          <a:p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Ist die NW - Differenzierung Voraussetzung </a:t>
            </a:r>
          </a:p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  für bestimmte Oberstufenkurse?</a:t>
            </a:r>
          </a:p>
          <a:p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indent="-273050">
              <a:buFont typeface="Arial" panose="020B0604020202020204" pitchFamily="34" charset="0"/>
              <a:buChar char="•"/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Was unterscheidet NW-Unterricht vom Fach-unterricht?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Fächerübergreifendes Arbeiten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Zeit für Experimente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Projektorientierung </a:t>
            </a:r>
          </a:p>
          <a:p>
            <a:endParaRPr lang="de-DE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40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971600" y="1124744"/>
            <a:ext cx="72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Wer unterrichtet NW-Kurse?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Freiwilligkeit, Interesse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Fachliche Voraussetzungen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Mehrfacher Wechsel der Lehrer*innen </a:t>
            </a:r>
          </a:p>
          <a:p>
            <a:endParaRPr lang="de-DE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Wie werden Leistungen überprüft?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Klausuren oder 1 Klausur und Projektarbeit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Mündliche Mitarbeit, Projekte, Referate, Heftführung </a:t>
            </a:r>
          </a:p>
          <a:p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45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24744"/>
            <a:ext cx="7200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Welche Bücher und Medien werden eingesetzt?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Ausleihe von Themenheften zu den einzelnen Halbjahreskursen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Kopiervorlagen, Arbeitsblätter, Folienbücher und Simulationssoftware aus den drei NW-Fachbereichen bzw. aus gesonderter </a:t>
            </a:r>
            <a:r>
              <a:rPr lang="de-DE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-schaffung (eigener NW-Etat)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Internet, Freeware (z.B. </a:t>
            </a:r>
            <a:r>
              <a:rPr lang="de-DE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PhET</a:t>
            </a:r>
            <a:r>
              <a:rPr 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LeifiPhysik</a:t>
            </a:r>
            <a:r>
              <a:rPr 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GeoGebra)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Materialien des Medienzentrums Bonn</a:t>
            </a:r>
          </a:p>
        </p:txBody>
      </p:sp>
    </p:spTree>
    <p:extLst>
      <p:ext uri="{BB962C8B-B14F-4D97-AF65-F5344CB8AC3E}">
        <p14:creationId xmlns:p14="http://schemas.microsoft.com/office/powerpoint/2010/main" val="325790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1179445" y="1988840"/>
            <a:ext cx="66247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Font typeface="Arial" panose="020B0604020202020204" pitchFamily="34" charset="0"/>
              <a:buChar char="•"/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Welche experimentelle Ausstattung kann genutzt werden?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EB76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aus drei Fachsammlungen (Biologie, Chemie, Physik)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rgbClr val="EB76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 NW-Sammlung (Unterstützung durch den Förderverein)</a:t>
            </a:r>
          </a:p>
        </p:txBody>
      </p:sp>
    </p:spTree>
    <p:extLst>
      <p:ext uri="{BB962C8B-B14F-4D97-AF65-F5344CB8AC3E}">
        <p14:creationId xmlns:p14="http://schemas.microsoft.com/office/powerpoint/2010/main" val="262539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de-DE" u="sng" dirty="0"/>
              <a:t>Beispiele zu Halbjahresthemen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Astronomie (</a:t>
            </a:r>
            <a:r>
              <a:rPr lang="de-DE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Bewegung in Natur und Technik (Bi, </a:t>
            </a:r>
            <a:r>
              <a:rPr lang="de-DE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 Themen mit wechselndem Schwerpunkt </a:t>
            </a:r>
          </a:p>
          <a:p>
            <a:pPr marL="0" indent="0">
              <a:buNone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(Bodenkunde, Landwirtschaft, Tierethik; Biodiversität und </a:t>
            </a:r>
          </a:p>
          <a:p>
            <a:pPr marL="0" indent="0">
              <a:buNone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Artenschutz; ornithologische Exkursionen; Hummelprojekt; </a:t>
            </a:r>
          </a:p>
          <a:p>
            <a:pPr marL="0" indent="0">
              <a:buNone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jährliche Teilnahme am Wettbewerb „bio-logisch!“) 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Forensik (Bi, </a:t>
            </a:r>
            <a:r>
              <a:rPr lang="de-DE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Klimawandel und Energiewende (Bi, </a:t>
            </a:r>
            <a:r>
              <a:rPr lang="de-DE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Boden, Wasser, Luft (Bi, </a:t>
            </a:r>
            <a:r>
              <a:rPr lang="de-DE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Mikroskopie und Bildverarbeitung (</a:t>
            </a:r>
            <a:r>
              <a:rPr lang="de-DE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Bi)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Signale und Systeme (</a:t>
            </a:r>
            <a:r>
              <a:rPr lang="de-DE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Bi)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Welt der Sinne (Bi, </a:t>
            </a:r>
            <a:r>
              <a:rPr lang="de-DE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de-D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</a:p>
          <a:p>
            <a:pPr marL="0" indent="0">
              <a:buNone/>
            </a:pPr>
            <a:endParaRPr lang="de-DE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de-DE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45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1115616" y="1196752"/>
            <a:ext cx="6696744" cy="6772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Kursbeispiel: Signale und Systeme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de-DE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Schwingungen, Wellen, Schall und Licht</a:t>
            </a:r>
            <a:endParaRPr lang="de-DE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 Schwingungen und Wellen</a:t>
            </a:r>
          </a:p>
          <a:p>
            <a:pPr lvl="0">
              <a:lnSpc>
                <a:spcPct val="107000"/>
              </a:lnSpc>
            </a:pP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 Was ist Schall?</a:t>
            </a:r>
          </a:p>
          <a:p>
            <a:pPr lvl="0">
              <a:lnSpc>
                <a:spcPct val="107000"/>
              </a:lnSpc>
            </a:pP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 Analyse akustischer Signale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 Wellenmodell des Lichtes</a:t>
            </a:r>
          </a:p>
          <a:p>
            <a:pPr lvl="0">
              <a:lnSpc>
                <a:spcPct val="107000"/>
              </a:lnSpc>
            </a:pPr>
            <a:r>
              <a:rPr lang="de-DE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 Signale des Körpers</a:t>
            </a:r>
            <a:endParaRPr lang="de-DE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 Grundlagen der Elektrizitätslehre (Ladung, Spannung,    </a:t>
            </a:r>
          </a:p>
          <a:p>
            <a:pPr lvl="0">
              <a:lnSpc>
                <a:spcPct val="107000"/>
              </a:lnSpc>
            </a:pPr>
            <a:r>
              <a:rPr lang="de-DE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Strom) </a:t>
            </a:r>
          </a:p>
          <a:p>
            <a:pPr lvl="0">
              <a:lnSpc>
                <a:spcPct val="107000"/>
              </a:lnSpc>
            </a:pP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 Umgang mit Messdatenerfassungssystemen und </a:t>
            </a:r>
          </a:p>
          <a:p>
            <a:pPr lvl="0">
              <a:lnSpc>
                <a:spcPct val="107000"/>
              </a:lnSpc>
            </a:pPr>
            <a:r>
              <a:rPr lang="de-DE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Oszilloskop</a:t>
            </a:r>
          </a:p>
          <a:p>
            <a:r>
              <a:rPr lang="de-DE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-  </a:t>
            </a: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Herz- und Gefäßtöne, Blutdruckmessung</a:t>
            </a:r>
          </a:p>
          <a:p>
            <a:pPr lvl="0"/>
            <a:r>
              <a:rPr lang="de-DE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-  Reflexe und Reaktionen </a:t>
            </a:r>
            <a:endParaRPr lang="de-DE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800"/>
              </a:spcAft>
            </a:pP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-  Elektromyogramm und Elektrokardiogramm  </a:t>
            </a:r>
            <a:r>
              <a:rPr lang="de-DE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de-DE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de-DE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 </a:t>
            </a:r>
            <a:r>
              <a:rPr lang="de-DE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Mikroskopie und Bildverarbeitung</a:t>
            </a:r>
            <a:endParaRPr lang="de-DE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 Fluoreszenzmikroskopie</a:t>
            </a:r>
          </a:p>
          <a:p>
            <a:pPr lvl="0">
              <a:lnSpc>
                <a:spcPct val="107000"/>
              </a:lnSpc>
            </a:pPr>
            <a:r>
              <a:rPr lang="de-DE" sz="18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 </a:t>
            </a: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Workshop zur  Bildverarbeitung mit Dr. Josten (ZEISS)</a:t>
            </a:r>
          </a:p>
          <a:p>
            <a:pPr lvl="0">
              <a:spcAft>
                <a:spcPts val="800"/>
              </a:spcAft>
            </a:pPr>
            <a:r>
              <a:rPr lang="de-D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de-DE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</a:p>
          <a:p>
            <a:pPr lvl="0">
              <a:spcAft>
                <a:spcPts val="800"/>
              </a:spcAft>
            </a:pPr>
            <a:r>
              <a:rPr lang="de-DE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de-DE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800"/>
              </a:spcAft>
            </a:pPr>
            <a:r>
              <a:rPr lang="de-DE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6303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EB5CD277-D017-2231-3F61-2D3F3F895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606" y="404664"/>
            <a:ext cx="593979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38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FF81C05-BD77-A190-7A40-2EDF32930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63" y="1628800"/>
            <a:ext cx="8732673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59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9E8FCEF-6853-3B15-F143-C968EF596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3" y="1196752"/>
            <a:ext cx="8424936" cy="42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04EFB35-1C76-C75D-C65D-24D1D7792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9" y="980728"/>
            <a:ext cx="7941769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52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BC503B0-7EAD-E268-D3EB-2356512AB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5" y="1196752"/>
            <a:ext cx="7599437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649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u="sng" dirty="0"/>
              <a:t>Bilder</a:t>
            </a:r>
          </a:p>
        </p:txBody>
      </p:sp>
      <p:pic>
        <p:nvPicPr>
          <p:cNvPr id="1032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44008" y="5789124"/>
            <a:ext cx="720080" cy="47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 descr="Ein Bild, das Im Haus, Text, Computer, Computermonitor enthält.&#10;&#10;Automatisch generierte Beschreibung">
            <a:extLst>
              <a:ext uri="{FF2B5EF4-FFF2-40B4-BE49-F238E27FC236}">
                <a16:creationId xmlns:a16="http://schemas.microsoft.com/office/drawing/2014/main" id="{9D1DB1D6-D7D8-6FEB-C719-180472C1BA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988840"/>
            <a:ext cx="6048672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5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38329A35-FAFA-A03E-7A59-CB33D4890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576" y="1218405"/>
            <a:ext cx="7488832" cy="495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52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D0B1A4C-4002-0D54-8469-97EE6C9FFE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96752"/>
            <a:ext cx="3384376" cy="2538282"/>
          </a:xfrm>
          <a:prstGeom prst="rect">
            <a:avLst/>
          </a:prstGeom>
        </p:spPr>
      </p:pic>
      <p:pic>
        <p:nvPicPr>
          <p:cNvPr id="5" name="Grafik 4" descr="Ein Bild, das Text, drinnen, verschieden, Anzeige enthält.&#10;&#10;Automatisch generierte Beschreibung">
            <a:extLst>
              <a:ext uri="{FF2B5EF4-FFF2-40B4-BE49-F238E27FC236}">
                <a16:creationId xmlns:a16="http://schemas.microsoft.com/office/drawing/2014/main" id="{BC88EFCC-24A3-9FC4-5E6D-B4EAB41B02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822" y="1016732"/>
            <a:ext cx="3528392" cy="264629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732D844-2FD2-A480-82AB-4705EC44B8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05064"/>
            <a:ext cx="3235207" cy="2426406"/>
          </a:xfrm>
          <a:prstGeom prst="rect">
            <a:avLst/>
          </a:prstGeom>
        </p:spPr>
      </p:pic>
      <p:pic>
        <p:nvPicPr>
          <p:cNvPr id="9" name="Grafik 8" descr="Ein Bild, das schließen enthält.&#10;&#10;Automatisch generierte Beschreibung">
            <a:extLst>
              <a:ext uri="{FF2B5EF4-FFF2-40B4-BE49-F238E27FC236}">
                <a16:creationId xmlns:a16="http://schemas.microsoft.com/office/drawing/2014/main" id="{0014B1AE-E5B9-4A3C-B2E9-9D07A2072A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005064"/>
            <a:ext cx="3235208" cy="242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36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Mikroskop, Text, Im Haus, Computermonitor enthält.&#10;&#10;Automatisch generierte Beschreibung">
            <a:extLst>
              <a:ext uri="{FF2B5EF4-FFF2-40B4-BE49-F238E27FC236}">
                <a16:creationId xmlns:a16="http://schemas.microsoft.com/office/drawing/2014/main" id="{62F98D93-B349-1938-C5D2-AC95643504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44" y="1196752"/>
            <a:ext cx="7380312" cy="553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63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, Kleidung, Gliedmaße, Handgelenk enthält.&#10;&#10;Automatisch generierte Beschreibung">
            <a:extLst>
              <a:ext uri="{FF2B5EF4-FFF2-40B4-BE49-F238E27FC236}">
                <a16:creationId xmlns:a16="http://schemas.microsoft.com/office/drawing/2014/main" id="{3ABFB9AF-A6FF-0945-1582-D581B70A39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32" y="1160748"/>
            <a:ext cx="7038528" cy="527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32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Kabel, Elektronik, Elektrische Leitungen, Stromversorgung enthält.">
            <a:extLst>
              <a:ext uri="{FF2B5EF4-FFF2-40B4-BE49-F238E27FC236}">
                <a16:creationId xmlns:a16="http://schemas.microsoft.com/office/drawing/2014/main" id="{ABE735B0-4E2C-768B-5C9F-E9776A71EA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895" y="1268760"/>
            <a:ext cx="6720747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90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Display, Ausgabegerät, Anzeigegerät enthält.&#10;&#10;KI-generierte Inhalte können fehlerhaft sein.">
            <a:extLst>
              <a:ext uri="{FF2B5EF4-FFF2-40B4-BE49-F238E27FC236}">
                <a16:creationId xmlns:a16="http://schemas.microsoft.com/office/drawing/2014/main" id="{FE9B5C26-4AF2-173D-8B19-B6A1F4094C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4300" r="5113" b="18500"/>
          <a:stretch/>
        </p:blipFill>
        <p:spPr>
          <a:xfrm>
            <a:off x="323528" y="980728"/>
            <a:ext cx="8352928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75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08DBF91-24EF-65FC-E801-52A7977B1B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3" y="980728"/>
            <a:ext cx="4104455" cy="54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16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Wand, Whiteboard, Im Haus enthält.&#10;&#10;Automatisch generierte Beschreibung">
            <a:extLst>
              <a:ext uri="{FF2B5EF4-FFF2-40B4-BE49-F238E27FC236}">
                <a16:creationId xmlns:a16="http://schemas.microsoft.com/office/drawing/2014/main" id="{B79B06E3-9646-2934-5E3B-0C4A983D3A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0" t="25048" r="29277" b="30749"/>
          <a:stretch/>
        </p:blipFill>
        <p:spPr>
          <a:xfrm>
            <a:off x="1187624" y="1628800"/>
            <a:ext cx="7364019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48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Wand enthält.&#10;&#10;Automatisch generierte Beschreibung">
            <a:extLst>
              <a:ext uri="{FF2B5EF4-FFF2-40B4-BE49-F238E27FC236}">
                <a16:creationId xmlns:a16="http://schemas.microsoft.com/office/drawing/2014/main" id="{B79D911D-9C98-42E6-0F54-FCAD83401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0768"/>
            <a:ext cx="3363838" cy="4485117"/>
          </a:xfrm>
          <a:prstGeom prst="rect">
            <a:avLst/>
          </a:prstGeom>
        </p:spPr>
      </p:pic>
      <p:pic>
        <p:nvPicPr>
          <p:cNvPr id="5" name="Grafik 4" descr="Ein Bild, das Text, drinnen, Wand, Decke enthält.&#10;&#10;Automatisch generierte Beschreibung">
            <a:extLst>
              <a:ext uri="{FF2B5EF4-FFF2-40B4-BE49-F238E27FC236}">
                <a16:creationId xmlns:a16="http://schemas.microsoft.com/office/drawing/2014/main" id="{757FE12D-D546-6517-FA91-07EE1BE606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946" y="2060848"/>
            <a:ext cx="4512502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73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 enthält.&#10;&#10;Automatisch generierte Beschreibung">
            <a:extLst>
              <a:ext uri="{FF2B5EF4-FFF2-40B4-BE49-F238E27FC236}">
                <a16:creationId xmlns:a16="http://schemas.microsoft.com/office/drawing/2014/main" id="{CD776B2E-E6D8-C1B3-1310-A88660E57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68" y="1124744"/>
            <a:ext cx="6714492" cy="503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46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Elektronik, Maschine, Armaturenbrett, Messgerät enthält.&#10;&#10;Automatisch generierte Beschreibung">
            <a:extLst>
              <a:ext uri="{FF2B5EF4-FFF2-40B4-BE49-F238E27FC236}">
                <a16:creationId xmlns:a16="http://schemas.microsoft.com/office/drawing/2014/main" id="{D12E87BC-916B-99C2-B0DE-75B1371E22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052736"/>
            <a:ext cx="6720747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99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Elektronik, Screenshot, Multimedia enthält.&#10;&#10;Automatisch generierte Beschreibung">
            <a:extLst>
              <a:ext uri="{FF2B5EF4-FFF2-40B4-BE49-F238E27FC236}">
                <a16:creationId xmlns:a16="http://schemas.microsoft.com/office/drawing/2014/main" id="{766C4CB4-5A24-AFA4-CD57-55AE6C2C90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11"/>
          <a:stretch/>
        </p:blipFill>
        <p:spPr>
          <a:xfrm>
            <a:off x="942876" y="1340768"/>
            <a:ext cx="7258247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20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Werkzeug, Tisch, Im Haus, Maschine enthält.&#10;&#10;Automatisch generierte Beschreibung">
            <a:extLst>
              <a:ext uri="{FF2B5EF4-FFF2-40B4-BE49-F238E27FC236}">
                <a16:creationId xmlns:a16="http://schemas.microsoft.com/office/drawing/2014/main" id="{ECD45BC0-FE06-1690-EB58-323BA7FA5C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24744"/>
            <a:ext cx="7236296" cy="542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169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Im Haus, Text, Computer, Computerhardware enthält.&#10;&#10;Automatisch generierte Beschreibung">
            <a:extLst>
              <a:ext uri="{FF2B5EF4-FFF2-40B4-BE49-F238E27FC236}">
                <a16:creationId xmlns:a16="http://schemas.microsoft.com/office/drawing/2014/main" id="{D9A4C1CF-7814-1398-F7CF-EF08AAC919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79" y="1268760"/>
            <a:ext cx="7104789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79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Im Haus, Maschine, Werkzeug, Elektrische Leitungen enthält.&#10;&#10;Automatisch generierte Beschreibung">
            <a:extLst>
              <a:ext uri="{FF2B5EF4-FFF2-40B4-BE49-F238E27FC236}">
                <a16:creationId xmlns:a16="http://schemas.microsoft.com/office/drawing/2014/main" id="{282493B6-1521-A8C3-59A4-9D8E463E26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80728"/>
            <a:ext cx="7104789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47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Elektrische Leitungen, Im Haus, Kabel, Elektronik enthält.&#10;&#10;Automatisch generierte Beschreibung">
            <a:extLst>
              <a:ext uri="{FF2B5EF4-FFF2-40B4-BE49-F238E27FC236}">
                <a16:creationId xmlns:a16="http://schemas.microsoft.com/office/drawing/2014/main" id="{0497D438-D8B6-7B7F-BE13-342A7BBD0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24744"/>
            <a:ext cx="691276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484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 enthält.&#10;&#10;Automatisch generierte Beschreibung">
            <a:extLst>
              <a:ext uri="{FF2B5EF4-FFF2-40B4-BE49-F238E27FC236}">
                <a16:creationId xmlns:a16="http://schemas.microsoft.com/office/drawing/2014/main" id="{ABB6EFE6-A9C9-8771-F324-61312A5A67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888" y="1196752"/>
            <a:ext cx="6588224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8420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Flasche, Drink, Plastikflasche enthält.&#10;&#10;KI-generierte Inhalte können fehlerhaft sein.">
            <a:extLst>
              <a:ext uri="{FF2B5EF4-FFF2-40B4-BE49-F238E27FC236}">
                <a16:creationId xmlns:a16="http://schemas.microsoft.com/office/drawing/2014/main" id="{3C983789-1987-2B56-EB72-0B966BBAAC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08720"/>
            <a:ext cx="7344816" cy="550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228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Aquarium, Pflanze, Im Haus, Gelände enthält.&#10;&#10;KI-generierte Inhalte können fehlerhaft sein.">
            <a:extLst>
              <a:ext uri="{FF2B5EF4-FFF2-40B4-BE49-F238E27FC236}">
                <a16:creationId xmlns:a16="http://schemas.microsoft.com/office/drawing/2014/main" id="{7963B428-6D80-F85A-C960-3D7ECD259A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34" y="1052736"/>
            <a:ext cx="7074532" cy="53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7840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Tisch, Handschrift, Im Haus enthält.&#10;&#10;KI-generierte Inhalte können fehlerhaft sein.">
            <a:extLst>
              <a:ext uri="{FF2B5EF4-FFF2-40B4-BE49-F238E27FC236}">
                <a16:creationId xmlns:a16="http://schemas.microsoft.com/office/drawing/2014/main" id="{4DFD8FA9-7719-F5CD-AD54-446F68C221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24744"/>
            <a:ext cx="691276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8957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Kleidung, Person, draußen, Schuhwerk enthält.&#10;&#10;KI-generierte Inhalte können fehlerhaft sein.">
            <a:extLst>
              <a:ext uri="{FF2B5EF4-FFF2-40B4-BE49-F238E27FC236}">
                <a16:creationId xmlns:a16="http://schemas.microsoft.com/office/drawing/2014/main" id="{0A8F8F08-600C-79D6-B4EC-49AD0C866F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0" y="980728"/>
            <a:ext cx="7296811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032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außen, Kleidung, Person, Schuhwerk enthält.&#10;&#10;KI-generierte Inhalte können fehlerhaft sein.">
            <a:extLst>
              <a:ext uri="{FF2B5EF4-FFF2-40B4-BE49-F238E27FC236}">
                <a16:creationId xmlns:a16="http://schemas.microsoft.com/office/drawing/2014/main" id="{116BA08A-21E2-B5A4-90AE-8852392F78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80728"/>
            <a:ext cx="7236296" cy="542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082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, Kleidung, Anzeigegerät, Im Haus enthält.&#10;&#10;KI-generierte Inhalte können fehlerhaft sein.">
            <a:extLst>
              <a:ext uri="{FF2B5EF4-FFF2-40B4-BE49-F238E27FC236}">
                <a16:creationId xmlns:a16="http://schemas.microsoft.com/office/drawing/2014/main" id="{061A9BBD-2704-6E50-0B23-FD769655D3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201443"/>
            <a:ext cx="633670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008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Kerze, Uhr, Im Haus, Boden enthält.&#10;&#10;KI-generierte Inhalte können fehlerhaft sein.">
            <a:extLst>
              <a:ext uri="{FF2B5EF4-FFF2-40B4-BE49-F238E27FC236}">
                <a16:creationId xmlns:a16="http://schemas.microsoft.com/office/drawing/2014/main" id="{6AB752A2-7D8C-BE76-C0A4-BAD54C58E9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t="9327" r="10874" b="24347"/>
          <a:stretch/>
        </p:blipFill>
        <p:spPr>
          <a:xfrm>
            <a:off x="1115616" y="1052735"/>
            <a:ext cx="6825760" cy="504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21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051720" y="1839728"/>
            <a:ext cx="489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Vielen Dank für Ihre   Aufmerksamkeit!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491880" y="436510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ENDE</a:t>
            </a:r>
          </a:p>
        </p:txBody>
      </p:sp>
    </p:spTree>
    <p:extLst>
      <p:ext uri="{BB962C8B-B14F-4D97-AF65-F5344CB8AC3E}">
        <p14:creationId xmlns:p14="http://schemas.microsoft.com/office/powerpoint/2010/main" val="2384203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yperion">
  <a:themeElements>
    <a:clrScheme name="Hyperion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Hyperion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yperio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367</Words>
  <Application>Microsoft Office PowerPoint</Application>
  <PresentationFormat>Bildschirmpräsentation (4:3)</PresentationFormat>
  <Paragraphs>69</Paragraphs>
  <Slides>38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6" baseType="lpstr">
      <vt:lpstr>Aptos</vt:lpstr>
      <vt:lpstr>Arial</vt:lpstr>
      <vt:lpstr>Calibri</vt:lpstr>
      <vt:lpstr>Constantia</vt:lpstr>
      <vt:lpstr>Courier New</vt:lpstr>
      <vt:lpstr>Wingdings</vt:lpstr>
      <vt:lpstr>Wingdings 2</vt:lpstr>
      <vt:lpstr>Hyperion</vt:lpstr>
      <vt:lpstr>Differenzierung Naturwissenschaften</vt:lpstr>
      <vt:lpstr>PowerPoint-Präsentation</vt:lpstr>
      <vt:lpstr>PowerPoint-Präsentation</vt:lpstr>
      <vt:lpstr>PowerPoint-Präsentation</vt:lpstr>
      <vt:lpstr>PowerPoint-Präsentation</vt:lpstr>
      <vt:lpstr>Beispiele zu Halbjahresthemen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Bilder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Differenzierung Naturwissenschaften</dc:title>
  <dc:creator>Jörg Severin</dc:creator>
  <cp:lastModifiedBy>Jörg Severin</cp:lastModifiedBy>
  <cp:revision>29</cp:revision>
  <dcterms:created xsi:type="dcterms:W3CDTF">2019-01-30T14:09:13Z</dcterms:created>
  <dcterms:modified xsi:type="dcterms:W3CDTF">2025-03-11T23:10:12Z</dcterms:modified>
</cp:coreProperties>
</file>