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33E8-EBB7-431C-8516-3CE558882D1F}" type="datetimeFigureOut">
              <a:rPr lang="de-DE" smtClean="0"/>
              <a:t>21.02.23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3E4C-312B-40E4-AC46-B138027A479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KFG-LOGO-ERZB gra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200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3643306" y="714356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Der Wahlpflichtbereich II</a:t>
            </a:r>
          </a:p>
          <a:p>
            <a:pPr algn="ctr"/>
            <a:r>
              <a:rPr lang="de-DE" sz="2800" b="1" dirty="0" smtClean="0"/>
              <a:t>(Differenzierung  Mittelstufe)</a:t>
            </a:r>
            <a:endParaRPr lang="de-DE" sz="2800" b="1" dirty="0"/>
          </a:p>
        </p:txBody>
      </p:sp>
      <p:grpSp>
        <p:nvGrpSpPr>
          <p:cNvPr id="30" name="Gruppieren 29"/>
          <p:cNvGrpSpPr/>
          <p:nvPr/>
        </p:nvGrpSpPr>
        <p:grpSpPr>
          <a:xfrm>
            <a:off x="642910" y="2285992"/>
            <a:ext cx="1785951" cy="3643339"/>
            <a:chOff x="714347" y="2285992"/>
            <a:chExt cx="1785951" cy="3643339"/>
          </a:xfrm>
        </p:grpSpPr>
        <p:grpSp>
          <p:nvGrpSpPr>
            <p:cNvPr id="15" name="Gruppieren 14"/>
            <p:cNvGrpSpPr/>
            <p:nvPr/>
          </p:nvGrpSpPr>
          <p:grpSpPr>
            <a:xfrm rot="5400000">
              <a:off x="678629" y="2321711"/>
              <a:ext cx="1857388" cy="1785950"/>
              <a:chOff x="642910" y="2285992"/>
              <a:chExt cx="1000132" cy="1714512"/>
            </a:xfrm>
          </p:grpSpPr>
          <p:sp>
            <p:nvSpPr>
              <p:cNvPr id="11" name="Rechteck 10"/>
              <p:cNvSpPr/>
              <p:nvPr/>
            </p:nvSpPr>
            <p:spPr>
              <a:xfrm>
                <a:off x="642910" y="2285992"/>
                <a:ext cx="1000132" cy="17145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 rot="5400000" flipV="1">
                <a:off x="544503" y="3017974"/>
                <a:ext cx="1177034" cy="239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400" b="1" dirty="0" smtClean="0"/>
                  <a:t>Stufe 9</a:t>
                </a:r>
                <a:endParaRPr lang="de-DE" sz="2400" b="1" dirty="0"/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 rot="5400000">
              <a:off x="714347" y="4143382"/>
              <a:ext cx="1785949" cy="1785950"/>
              <a:chOff x="642910" y="4492632"/>
              <a:chExt cx="1000132" cy="1651012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642910" y="4492632"/>
                <a:ext cx="1000132" cy="16510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 rot="5400000" flipV="1">
                <a:off x="605266" y="5161697"/>
                <a:ext cx="1177034" cy="258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400" b="1" dirty="0" smtClean="0"/>
                  <a:t>Stufe 10</a:t>
                </a:r>
                <a:endParaRPr lang="de-DE" sz="2400" b="1" dirty="0"/>
              </a:p>
            </p:txBody>
          </p:sp>
        </p:grpSp>
      </p:grpSp>
      <p:grpSp>
        <p:nvGrpSpPr>
          <p:cNvPr id="22" name="Gruppieren 21"/>
          <p:cNvGrpSpPr/>
          <p:nvPr/>
        </p:nvGrpSpPr>
        <p:grpSpPr>
          <a:xfrm>
            <a:off x="2814638" y="2285992"/>
            <a:ext cx="1000132" cy="3643338"/>
            <a:chOff x="2786050" y="2285992"/>
            <a:chExt cx="1000132" cy="3643338"/>
          </a:xfrm>
        </p:grpSpPr>
        <p:sp>
          <p:nvSpPr>
            <p:cNvPr id="17" name="Rechteck 16"/>
            <p:cNvSpPr/>
            <p:nvPr/>
          </p:nvSpPr>
          <p:spPr>
            <a:xfrm>
              <a:off x="2786050" y="2285992"/>
              <a:ext cx="1000132" cy="364333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 rot="16200000">
              <a:off x="1610358" y="3846050"/>
              <a:ext cx="335758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 smtClean="0"/>
                <a:t>Französisch</a:t>
              </a:r>
              <a:endParaRPr lang="de-DE" sz="2800" dirty="0"/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4093953" y="2285991"/>
            <a:ext cx="1000132" cy="3643338"/>
            <a:chOff x="5000628" y="2285992"/>
            <a:chExt cx="1000132" cy="3643338"/>
          </a:xfrm>
        </p:grpSpPr>
        <p:sp>
          <p:nvSpPr>
            <p:cNvPr id="18" name="Rechteck 17"/>
            <p:cNvSpPr/>
            <p:nvPr/>
          </p:nvSpPr>
          <p:spPr>
            <a:xfrm>
              <a:off x="5000628" y="2285992"/>
              <a:ext cx="1000132" cy="364333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Textfeld 22"/>
            <p:cNvSpPr txBox="1"/>
            <p:nvPr/>
          </p:nvSpPr>
          <p:spPr>
            <a:xfrm rot="16200000">
              <a:off x="3833478" y="3881770"/>
              <a:ext cx="32861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Naturwissenschaften</a:t>
              </a:r>
              <a:endParaRPr lang="de-DE" sz="2800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479862" y="2285991"/>
            <a:ext cx="1000132" cy="3643338"/>
            <a:chOff x="7358082" y="2285992"/>
            <a:chExt cx="1000132" cy="3643338"/>
          </a:xfrm>
        </p:grpSpPr>
        <p:sp>
          <p:nvSpPr>
            <p:cNvPr id="20" name="Rechteck 19"/>
            <p:cNvSpPr/>
            <p:nvPr/>
          </p:nvSpPr>
          <p:spPr>
            <a:xfrm>
              <a:off x="7358082" y="2285992"/>
              <a:ext cx="1000132" cy="364333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 rot="16200000">
              <a:off x="6084906" y="3559169"/>
              <a:ext cx="3500462" cy="954107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 smtClean="0"/>
                <a:t>Gesellschaftswissen-schaften</a:t>
              </a:r>
              <a:r>
                <a:rPr lang="de-DE" sz="2800" dirty="0"/>
                <a:t> </a:t>
              </a:r>
              <a:r>
                <a:rPr lang="de-DE" sz="2800" dirty="0" smtClean="0"/>
                <a:t> </a:t>
              </a:r>
              <a:r>
                <a:rPr lang="de-DE" dirty="0" smtClean="0"/>
                <a:t>(bilingual)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21277" y="2285990"/>
            <a:ext cx="1000132" cy="3643338"/>
            <a:chOff x="2786050" y="2285992"/>
            <a:chExt cx="1000132" cy="3643338"/>
          </a:xfrm>
          <a:solidFill>
            <a:schemeClr val="bg2"/>
          </a:solidFill>
        </p:grpSpPr>
        <p:sp>
          <p:nvSpPr>
            <p:cNvPr id="32" name="Rechteck 31"/>
            <p:cNvSpPr/>
            <p:nvPr/>
          </p:nvSpPr>
          <p:spPr>
            <a:xfrm>
              <a:off x="2786050" y="2285992"/>
              <a:ext cx="1000132" cy="364333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/>
            <p:cNvSpPr txBox="1"/>
            <p:nvPr/>
          </p:nvSpPr>
          <p:spPr>
            <a:xfrm rot="16200000">
              <a:off x="1610358" y="3846050"/>
              <a:ext cx="3357587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 smtClean="0"/>
                <a:t>Informatik</a:t>
              </a:r>
              <a:endParaRPr lang="de-DE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KFG-LOGO-ERZB gra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200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500430" y="928670"/>
            <a:ext cx="4500594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Französisch</a:t>
            </a:r>
            <a:endParaRPr lang="de-DE" sz="4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071538" y="2285992"/>
            <a:ext cx="692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 	</a:t>
            </a:r>
            <a:r>
              <a:rPr lang="de-DE" sz="2800" dirty="0" smtClean="0"/>
              <a:t>Grundlegende Kenntnisse und 	Fertigkeiten der Sprache werden 	vermittelt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1071538" y="3643314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Möglichkeit zur Fortführung in der 	Oberstufe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071538" y="4643446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Keine Garantie für einen Kurs 	Französisch „neu“ in der Oberstufe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KFG-LOGO-ERZB gra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200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500430" y="928670"/>
            <a:ext cx="4786346" cy="70788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Naturwissenschaften</a:t>
            </a:r>
            <a:endParaRPr lang="de-DE" sz="4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28596" y="207167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 	</a:t>
            </a:r>
            <a:r>
              <a:rPr lang="de-DE" sz="2800" dirty="0" smtClean="0"/>
              <a:t>Fachübergreifendes naturwissenschaftliches 	Arbeiten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28596" y="3000372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Grundlagenwissen und Ergänzungen zum 	Unterricht in Biologie, Chemie, Physik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428596" y="400050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Ausgiebiges Experimentieren</a:t>
            </a:r>
            <a:endParaRPr lang="de-DE" sz="2800" dirty="0"/>
          </a:p>
        </p:txBody>
      </p:sp>
      <p:sp>
        <p:nvSpPr>
          <p:cNvPr id="11" name="Textfeld 10"/>
          <p:cNvSpPr txBox="1"/>
          <p:nvPr/>
        </p:nvSpPr>
        <p:spPr>
          <a:xfrm>
            <a:off x="428596" y="514351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Keine Fortsetzung in der Oberstufe</a:t>
            </a:r>
            <a:endParaRPr 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p"/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KFG-LOGO-ERZB gra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200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2857488" y="928670"/>
            <a:ext cx="5929354" cy="64633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Gesellschaftswissenschaften</a:t>
            </a:r>
            <a:endParaRPr lang="de-DE" sz="36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28596" y="2428868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 	</a:t>
            </a:r>
            <a:r>
              <a:rPr lang="de-DE" sz="2800" dirty="0" smtClean="0"/>
              <a:t>Fachübergreifendes Arbeiten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28596" y="3369789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Grundlagenwissen und Ergänzungen zum 	Unterricht in Geschichte, Erdkunde, Politik</a:t>
            </a:r>
            <a:endParaRPr lang="de-DE" sz="2800" dirty="0"/>
          </a:p>
        </p:txBody>
      </p:sp>
      <p:sp>
        <p:nvSpPr>
          <p:cNvPr id="11" name="Textfeld 10"/>
          <p:cNvSpPr txBox="1"/>
          <p:nvPr/>
        </p:nvSpPr>
        <p:spPr>
          <a:xfrm>
            <a:off x="428596" y="471488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Keine Fortsetzung in der Oberstufe</a:t>
            </a:r>
            <a:endParaRPr 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KFG-LOGO-ERZB gra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200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563888" y="928670"/>
            <a:ext cx="4248472" cy="646331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Informatik</a:t>
            </a:r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28596" y="242886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 	Grundlagenwissen im Bereich der Informatik 	und der Informationsvermittlung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428596" y="3369789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Einführung in die Programmiersprachen 	</a:t>
            </a:r>
            <a:r>
              <a:rPr lang="de-DE" sz="2800" dirty="0" err="1" smtClean="0">
                <a:sym typeface="Symbol"/>
              </a:rPr>
              <a:t>Scratch</a:t>
            </a:r>
            <a:r>
              <a:rPr lang="de-DE" sz="2800" dirty="0" smtClean="0">
                <a:sym typeface="Symbol"/>
              </a:rPr>
              <a:t> und/oder Python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428596" y="4714884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Unabhängig vom Oberstufenkurs </a:t>
            </a:r>
          </a:p>
          <a:p>
            <a:r>
              <a:rPr lang="de-DE" sz="2800" dirty="0" smtClean="0">
                <a:sym typeface="Symbol"/>
              </a:rPr>
              <a:t>            Keine Voraussetzung für die </a:t>
            </a:r>
            <a:r>
              <a:rPr lang="de-DE" sz="2800" dirty="0" err="1" smtClean="0">
                <a:sym typeface="Symbol"/>
              </a:rPr>
              <a:t>SekII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2354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KFG-LOGO-ERZB gra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200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500430" y="928670"/>
            <a:ext cx="4786346" cy="707886"/>
          </a:xfrm>
          <a:prstGeom prst="rect">
            <a:avLst/>
          </a:prstGeom>
          <a:gradFill>
            <a:gsLst>
              <a:gs pos="17000">
                <a:srgbClr val="FFC000"/>
              </a:gs>
              <a:gs pos="66000">
                <a:srgbClr val="92D050"/>
              </a:gs>
              <a:gs pos="100000">
                <a:srgbClr val="FFFF00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Für alle Angebote gilt</a:t>
            </a:r>
            <a:endParaRPr lang="de-DE" sz="4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28596" y="2071678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 	</a:t>
            </a:r>
            <a:r>
              <a:rPr lang="de-DE" sz="2800" dirty="0" smtClean="0"/>
              <a:t>Durchgehende Belegung in den Klassen 9 u. 10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28596" y="271462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Die Entscheidung gilt für zwei Schuljahre.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428596" y="335756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</a:t>
            </a:r>
            <a:r>
              <a:rPr lang="de-DE" sz="2800" smtClean="0">
                <a:sym typeface="Symbol"/>
              </a:rPr>
              <a:t>	3 </a:t>
            </a:r>
            <a:r>
              <a:rPr lang="de-DE" sz="2800" dirty="0" smtClean="0">
                <a:sym typeface="Symbol"/>
              </a:rPr>
              <a:t>S</a:t>
            </a:r>
            <a:r>
              <a:rPr lang="de-DE" sz="2800" dirty="0" smtClean="0"/>
              <a:t>tunden, </a:t>
            </a:r>
            <a:r>
              <a:rPr lang="de-DE" sz="2800" smtClean="0"/>
              <a:t>Französisch 4 </a:t>
            </a:r>
            <a:r>
              <a:rPr lang="de-DE" sz="2800" dirty="0" smtClean="0"/>
              <a:t>Stunden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428596" y="3929066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2 Klassenarbeiten pro Halbjahr</a:t>
            </a:r>
            <a:endParaRPr lang="de-DE" sz="2800" dirty="0"/>
          </a:p>
        </p:txBody>
      </p:sp>
      <p:sp>
        <p:nvSpPr>
          <p:cNvPr id="11" name="Textfeld 10"/>
          <p:cNvSpPr txBox="1"/>
          <p:nvPr/>
        </p:nvSpPr>
        <p:spPr>
          <a:xfrm>
            <a:off x="428596" y="4500570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</a:t>
            </a:r>
            <a:r>
              <a:rPr lang="de-DE" sz="2800" dirty="0" smtClean="0"/>
              <a:t>Mögliche Facharbeiten</a:t>
            </a:r>
            <a:endParaRPr lang="de-DE" sz="28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8596" y="5072074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Symbol"/>
              </a:rPr>
              <a:t>	Die Fächer gehören versetzungstechnisch  zur 	</a:t>
            </a:r>
            <a:r>
              <a:rPr lang="de-DE" sz="2800" smtClean="0">
                <a:sym typeface="Symbol"/>
              </a:rPr>
              <a:t>Fächergruppe II.</a:t>
            </a:r>
            <a:endParaRPr 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571604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16798"/>
              </p:ext>
            </p:extLst>
          </p:nvPr>
        </p:nvGraphicFramePr>
        <p:xfrm>
          <a:off x="1647190" y="1210074"/>
          <a:ext cx="5849620" cy="3477488"/>
        </p:xfrm>
        <a:graphic>
          <a:graphicData uri="http://schemas.openxmlformats.org/drawingml/2006/table">
            <a:tbl>
              <a:tblPr/>
              <a:tblGrid>
                <a:gridCol w="3282000"/>
                <a:gridCol w="1285884"/>
                <a:gridCol w="1281736"/>
              </a:tblGrid>
              <a:tr h="9552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ctr"/>
                        </a:tabLst>
                      </a:pPr>
                      <a:r>
                        <a:rPr lang="de-DE" sz="1600" b="1" dirty="0" smtClean="0">
                          <a:latin typeface="Calibri"/>
                          <a:ea typeface="Calibri"/>
                          <a:cs typeface="Times New Roman"/>
                        </a:rPr>
                        <a:t>Name des Kindes (Klasse):</a:t>
                      </a:r>
                      <a:endParaRPr lang="de-DE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ctr"/>
                        </a:tabLst>
                      </a:pPr>
                      <a:r>
                        <a:rPr lang="de-DE" sz="1600" b="1" u="sng" dirty="0">
                          <a:latin typeface="Calibri"/>
                          <a:ea typeface="Calibri"/>
                          <a:cs typeface="Times New Roman"/>
                        </a:rPr>
                        <a:t>Kurs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u="sng" dirty="0" smtClean="0">
                          <a:latin typeface="Calibri"/>
                          <a:ea typeface="Calibri"/>
                          <a:cs typeface="Times New Roman"/>
                        </a:rPr>
                        <a:t>1. Wunsch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u="sng" dirty="0">
                          <a:latin typeface="Calibri"/>
                          <a:ea typeface="Calibri"/>
                          <a:cs typeface="Times New Roman"/>
                        </a:rPr>
                        <a:t>2. Wunsch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Calibri"/>
                          <a:ea typeface="Calibri"/>
                          <a:cs typeface="Times New Roman"/>
                        </a:rPr>
                        <a:t>Französisch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Calibri"/>
                          <a:ea typeface="Calibri"/>
                          <a:cs typeface="Times New Roman"/>
                        </a:rPr>
                        <a:t>Naturwissenschaften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Calibri"/>
                          <a:ea typeface="Calibri"/>
                          <a:cs typeface="Times New Roman"/>
                        </a:rPr>
                        <a:t>Gesellschaftswissenschaften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Calibri"/>
                          <a:ea typeface="Calibri"/>
                          <a:cs typeface="Times New Roman"/>
                        </a:rPr>
                        <a:t>(bilingual)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latin typeface="Calibri"/>
                          <a:ea typeface="Calibri"/>
                          <a:cs typeface="Times New Roman"/>
                        </a:rPr>
                        <a:t>Informatik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+mn-lt"/>
                          <a:ea typeface="Calibri"/>
                          <a:cs typeface="Times New Roman"/>
                        </a:rPr>
                        <a:t>⃝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+mn-lt"/>
                          <a:ea typeface="Calibri"/>
                          <a:cs typeface="Times New Roman"/>
                        </a:rPr>
                        <a:t>⃝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ctr"/>
              </a:tabLst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600" b="1" dirty="0" smtClean="0"/>
              <a:t>Wahlzettel für die Differenzierung 2023</a:t>
            </a:r>
            <a:br>
              <a:rPr lang="de-DE" sz="1600" b="1" dirty="0" smtClean="0"/>
            </a:br>
            <a:r>
              <a:rPr lang="de-DE" sz="1600" b="1" dirty="0" smtClean="0"/>
              <a:t>Abgabe bis zum 31.3.2023</a:t>
            </a:r>
            <a:endParaRPr lang="de-DE" sz="1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647190" y="4582604"/>
            <a:ext cx="5849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r>
              <a:rPr lang="de-DE" sz="1600" dirty="0" smtClean="0"/>
              <a:t>Unterschrift Erziehungsberechtigter                   Unterschrift </a:t>
            </a:r>
            <a:r>
              <a:rPr lang="de-DE" sz="1600" dirty="0" err="1" smtClean="0"/>
              <a:t>SchülerIn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8928"/>
              </p:ext>
            </p:extLst>
          </p:nvPr>
        </p:nvGraphicFramePr>
        <p:xfrm>
          <a:off x="1647190" y="1210074"/>
          <a:ext cx="5849620" cy="2811500"/>
        </p:xfrm>
        <a:graphic>
          <a:graphicData uri="http://schemas.openxmlformats.org/drawingml/2006/table">
            <a:tbl>
              <a:tblPr/>
              <a:tblGrid>
                <a:gridCol w="3282000"/>
                <a:gridCol w="1285884"/>
                <a:gridCol w="1281736"/>
              </a:tblGrid>
              <a:tr h="9552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ctr"/>
                        </a:tabLst>
                      </a:pPr>
                      <a:r>
                        <a:rPr lang="de-DE" sz="1600" b="1" dirty="0" smtClean="0">
                          <a:latin typeface="Calibri"/>
                          <a:ea typeface="Calibri"/>
                          <a:cs typeface="Times New Roman"/>
                        </a:rPr>
                        <a:t>Name des Kindes (Klasse):</a:t>
                      </a:r>
                      <a:endParaRPr lang="de-DE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ctr"/>
                        </a:tabLst>
                      </a:pPr>
                      <a:r>
                        <a:rPr lang="de-DE" sz="1600" b="1" u="sng" dirty="0">
                          <a:latin typeface="Calibri"/>
                          <a:ea typeface="Calibri"/>
                          <a:cs typeface="Times New Roman"/>
                        </a:rPr>
                        <a:t>Kurs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u="sng" dirty="0" smtClean="0">
                          <a:latin typeface="Calibri"/>
                          <a:ea typeface="Calibri"/>
                          <a:cs typeface="Times New Roman"/>
                        </a:rPr>
                        <a:t>1. Wunsch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u="sng" dirty="0">
                          <a:latin typeface="Calibri"/>
                          <a:ea typeface="Calibri"/>
                          <a:cs typeface="Times New Roman"/>
                        </a:rPr>
                        <a:t>2. Wunsch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Calibri"/>
                          <a:ea typeface="Calibri"/>
                          <a:cs typeface="Times New Roman"/>
                        </a:rPr>
                        <a:t>Französisch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Calibri"/>
                          <a:ea typeface="Calibri"/>
                          <a:cs typeface="Times New Roman"/>
                        </a:rPr>
                        <a:t>Naturwissenschaften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Calibri"/>
                          <a:ea typeface="Calibri"/>
                          <a:cs typeface="Times New Roman"/>
                        </a:rPr>
                        <a:t>Gesellschaftswissenschaften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Calibri"/>
                          <a:ea typeface="Calibri"/>
                          <a:cs typeface="Times New Roman"/>
                        </a:rPr>
                        <a:t>(bilingual)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⃝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647190" y="4582604"/>
            <a:ext cx="5849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r>
              <a:rPr lang="de-DE" sz="1600" dirty="0" smtClean="0"/>
              <a:t>Unterschrift Erziehungsberechtigter                   Unterschrift </a:t>
            </a:r>
            <a:r>
              <a:rPr lang="de-DE" sz="1600" dirty="0" err="1" smtClean="0"/>
              <a:t>SchülerIn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10574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080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Macintosh PowerPoint</Application>
  <PresentationFormat>Bildschirmpräsentation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Wahlzettel für die Differenzierung 2023 Abgabe bis zum 31.3.2023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Klaus</dc:creator>
  <cp:lastModifiedBy>Eva Hommer</cp:lastModifiedBy>
  <cp:revision>25</cp:revision>
  <dcterms:created xsi:type="dcterms:W3CDTF">2014-01-27T13:45:05Z</dcterms:created>
  <dcterms:modified xsi:type="dcterms:W3CDTF">2023-02-21T14:57:18Z</dcterms:modified>
</cp:coreProperties>
</file>